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</p:sldIdLst>
  <p:sldSz cx="7556500" cy="10693400"/>
  <p:notesSz cx="6858000" cy="9144000"/>
  <p:embeddedFontLst>
    <p:embeddedFont>
      <p:font typeface="Cavolini" panose="03000502040302020204" pitchFamily="66" charset="0"/>
      <p:regular r:id="rId3"/>
      <p:bold r:id="rId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68" d="100"/>
          <a:sy n="68" d="100"/>
        </p:scale>
        <p:origin x="3186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font" Target="fonts/font1.fntdata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font" Target="fonts/font2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962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454414" y="378729"/>
            <a:ext cx="6665983" cy="9934542"/>
            <a:chOff x="0" y="0"/>
            <a:chExt cx="2388938" cy="3560315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388938" cy="3560315"/>
            </a:xfrm>
            <a:custGeom>
              <a:avLst/>
              <a:gdLst/>
              <a:ahLst/>
              <a:cxnLst/>
              <a:rect l="l" t="t" r="r" b="b"/>
              <a:pathLst>
                <a:path w="2388938" h="3560315">
                  <a:moveTo>
                    <a:pt x="25551" y="0"/>
                  </a:moveTo>
                  <a:lnTo>
                    <a:pt x="2363387" y="0"/>
                  </a:lnTo>
                  <a:cubicBezTo>
                    <a:pt x="2377498" y="0"/>
                    <a:pt x="2388938" y="11440"/>
                    <a:pt x="2388938" y="25551"/>
                  </a:cubicBezTo>
                  <a:lnTo>
                    <a:pt x="2388938" y="3534764"/>
                  </a:lnTo>
                  <a:cubicBezTo>
                    <a:pt x="2388938" y="3548876"/>
                    <a:pt x="2377498" y="3560315"/>
                    <a:pt x="2363387" y="3560315"/>
                  </a:cubicBezTo>
                  <a:lnTo>
                    <a:pt x="25551" y="3560315"/>
                  </a:lnTo>
                  <a:cubicBezTo>
                    <a:pt x="11440" y="3560315"/>
                    <a:pt x="0" y="3548876"/>
                    <a:pt x="0" y="3534764"/>
                  </a:cubicBezTo>
                  <a:lnTo>
                    <a:pt x="0" y="25551"/>
                  </a:lnTo>
                  <a:cubicBezTo>
                    <a:pt x="0" y="11440"/>
                    <a:pt x="11440" y="0"/>
                    <a:pt x="25551" y="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28575"/>
              <a:ext cx="2388938" cy="358889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 rot="-8697605">
            <a:off x="2861673" y="8039236"/>
            <a:ext cx="6103618" cy="5742624"/>
          </a:xfrm>
          <a:custGeom>
            <a:avLst/>
            <a:gdLst/>
            <a:ahLst/>
            <a:cxnLst/>
            <a:rect l="l" t="t" r="r" b="b"/>
            <a:pathLst>
              <a:path w="6103618" h="5742624">
                <a:moveTo>
                  <a:pt x="0" y="0"/>
                </a:moveTo>
                <a:lnTo>
                  <a:pt x="6103618" y="0"/>
                </a:lnTo>
                <a:lnTo>
                  <a:pt x="6103618" y="5742624"/>
                </a:lnTo>
                <a:lnTo>
                  <a:pt x="0" y="574262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>
            <a:off x="6804000" y="3350239"/>
            <a:ext cx="1951010" cy="1938816"/>
          </a:xfrm>
          <a:custGeom>
            <a:avLst/>
            <a:gdLst/>
            <a:ahLst/>
            <a:cxnLst/>
            <a:rect l="l" t="t" r="r" b="b"/>
            <a:pathLst>
              <a:path w="1951010" h="1938816">
                <a:moveTo>
                  <a:pt x="0" y="0"/>
                </a:moveTo>
                <a:lnTo>
                  <a:pt x="1951010" y="0"/>
                </a:lnTo>
                <a:lnTo>
                  <a:pt x="1951010" y="1938816"/>
                </a:lnTo>
                <a:lnTo>
                  <a:pt x="0" y="193881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0" y="8389030"/>
            <a:ext cx="2332122" cy="2302970"/>
          </a:xfrm>
          <a:custGeom>
            <a:avLst/>
            <a:gdLst/>
            <a:ahLst/>
            <a:cxnLst/>
            <a:rect l="l" t="t" r="r" b="b"/>
            <a:pathLst>
              <a:path w="2332122" h="2302970">
                <a:moveTo>
                  <a:pt x="0" y="0"/>
                </a:moveTo>
                <a:lnTo>
                  <a:pt x="2332122" y="0"/>
                </a:lnTo>
                <a:lnTo>
                  <a:pt x="2332122" y="2302970"/>
                </a:lnTo>
                <a:lnTo>
                  <a:pt x="0" y="230297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>
            <a:off x="6804000" y="5402945"/>
            <a:ext cx="1951010" cy="1938816"/>
          </a:xfrm>
          <a:custGeom>
            <a:avLst/>
            <a:gdLst/>
            <a:ahLst/>
            <a:cxnLst/>
            <a:rect l="l" t="t" r="r" b="b"/>
            <a:pathLst>
              <a:path w="1951010" h="1938816">
                <a:moveTo>
                  <a:pt x="0" y="0"/>
                </a:moveTo>
                <a:lnTo>
                  <a:pt x="1951010" y="0"/>
                </a:lnTo>
                <a:lnTo>
                  <a:pt x="1951010" y="1938816"/>
                </a:lnTo>
                <a:lnTo>
                  <a:pt x="0" y="193881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>
            <a:off x="6804000" y="7455650"/>
            <a:ext cx="1951010" cy="1938816"/>
          </a:xfrm>
          <a:custGeom>
            <a:avLst/>
            <a:gdLst/>
            <a:ahLst/>
            <a:cxnLst/>
            <a:rect l="l" t="t" r="r" b="b"/>
            <a:pathLst>
              <a:path w="1951010" h="1938816">
                <a:moveTo>
                  <a:pt x="0" y="0"/>
                </a:moveTo>
                <a:lnTo>
                  <a:pt x="1951010" y="0"/>
                </a:lnTo>
                <a:lnTo>
                  <a:pt x="1951010" y="1938816"/>
                </a:lnTo>
                <a:lnTo>
                  <a:pt x="0" y="193881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 rot="-10800000" flipV="1">
            <a:off x="-1195010" y="199181"/>
            <a:ext cx="1951010" cy="1938816"/>
          </a:xfrm>
          <a:custGeom>
            <a:avLst/>
            <a:gdLst/>
            <a:ahLst/>
            <a:cxnLst/>
            <a:rect l="l" t="t" r="r" b="b"/>
            <a:pathLst>
              <a:path w="1951010" h="1938816">
                <a:moveTo>
                  <a:pt x="0" y="1938816"/>
                </a:moveTo>
                <a:lnTo>
                  <a:pt x="1951010" y="1938816"/>
                </a:lnTo>
                <a:lnTo>
                  <a:pt x="1951010" y="0"/>
                </a:lnTo>
                <a:lnTo>
                  <a:pt x="0" y="0"/>
                </a:lnTo>
                <a:lnTo>
                  <a:pt x="0" y="1938816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>
          <a:xfrm rot="-10800000" flipV="1">
            <a:off x="-1195010" y="2251887"/>
            <a:ext cx="1951010" cy="1938816"/>
          </a:xfrm>
          <a:custGeom>
            <a:avLst/>
            <a:gdLst/>
            <a:ahLst/>
            <a:cxnLst/>
            <a:rect l="l" t="t" r="r" b="b"/>
            <a:pathLst>
              <a:path w="1951010" h="1938816">
                <a:moveTo>
                  <a:pt x="0" y="1938816"/>
                </a:moveTo>
                <a:lnTo>
                  <a:pt x="1951010" y="1938816"/>
                </a:lnTo>
                <a:lnTo>
                  <a:pt x="1951010" y="0"/>
                </a:lnTo>
                <a:lnTo>
                  <a:pt x="0" y="0"/>
                </a:lnTo>
                <a:lnTo>
                  <a:pt x="0" y="1938816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" name="Freeform 12"/>
          <p:cNvSpPr/>
          <p:nvPr/>
        </p:nvSpPr>
        <p:spPr>
          <a:xfrm rot="-10800000" flipV="1">
            <a:off x="-1195010" y="4304592"/>
            <a:ext cx="1951010" cy="1938816"/>
          </a:xfrm>
          <a:custGeom>
            <a:avLst/>
            <a:gdLst/>
            <a:ahLst/>
            <a:cxnLst/>
            <a:rect l="l" t="t" r="r" b="b"/>
            <a:pathLst>
              <a:path w="1951010" h="1938816">
                <a:moveTo>
                  <a:pt x="0" y="1938816"/>
                </a:moveTo>
                <a:lnTo>
                  <a:pt x="1951010" y="1938816"/>
                </a:lnTo>
                <a:lnTo>
                  <a:pt x="1951010" y="0"/>
                </a:lnTo>
                <a:lnTo>
                  <a:pt x="0" y="0"/>
                </a:lnTo>
                <a:lnTo>
                  <a:pt x="0" y="1938816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" name="Freeform 13"/>
          <p:cNvSpPr/>
          <p:nvPr/>
        </p:nvSpPr>
        <p:spPr>
          <a:xfrm rot="-10800000" flipV="1">
            <a:off x="-1195010" y="6357297"/>
            <a:ext cx="1951010" cy="1938816"/>
          </a:xfrm>
          <a:custGeom>
            <a:avLst/>
            <a:gdLst/>
            <a:ahLst/>
            <a:cxnLst/>
            <a:rect l="l" t="t" r="r" b="b"/>
            <a:pathLst>
              <a:path w="1951010" h="1938816">
                <a:moveTo>
                  <a:pt x="0" y="1938816"/>
                </a:moveTo>
                <a:lnTo>
                  <a:pt x="1951010" y="1938816"/>
                </a:lnTo>
                <a:lnTo>
                  <a:pt x="1951010" y="0"/>
                </a:lnTo>
                <a:lnTo>
                  <a:pt x="0" y="0"/>
                </a:lnTo>
                <a:lnTo>
                  <a:pt x="0" y="1938816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Freeform 14"/>
          <p:cNvSpPr/>
          <p:nvPr/>
        </p:nvSpPr>
        <p:spPr>
          <a:xfrm rot="3121883">
            <a:off x="-1285558" y="-3822421"/>
            <a:ext cx="6103618" cy="5742624"/>
          </a:xfrm>
          <a:custGeom>
            <a:avLst/>
            <a:gdLst/>
            <a:ahLst/>
            <a:cxnLst/>
            <a:rect l="l" t="t" r="r" b="b"/>
            <a:pathLst>
              <a:path w="6103618" h="5742624">
                <a:moveTo>
                  <a:pt x="0" y="0"/>
                </a:moveTo>
                <a:lnTo>
                  <a:pt x="6103618" y="0"/>
                </a:lnTo>
                <a:lnTo>
                  <a:pt x="6103618" y="5742624"/>
                </a:lnTo>
                <a:lnTo>
                  <a:pt x="0" y="574262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" name="Freeform 15"/>
          <p:cNvSpPr/>
          <p:nvPr/>
        </p:nvSpPr>
        <p:spPr>
          <a:xfrm rot="5400000" flipV="1">
            <a:off x="5242454" y="17104"/>
            <a:ext cx="2332122" cy="2302970"/>
          </a:xfrm>
          <a:custGeom>
            <a:avLst/>
            <a:gdLst/>
            <a:ahLst/>
            <a:cxnLst/>
            <a:rect l="l" t="t" r="r" b="b"/>
            <a:pathLst>
              <a:path w="2332122" h="2302970">
                <a:moveTo>
                  <a:pt x="0" y="2302970"/>
                </a:moveTo>
                <a:lnTo>
                  <a:pt x="2332122" y="2302970"/>
                </a:lnTo>
                <a:lnTo>
                  <a:pt x="2332122" y="0"/>
                </a:lnTo>
                <a:lnTo>
                  <a:pt x="0" y="0"/>
                </a:lnTo>
                <a:lnTo>
                  <a:pt x="0" y="230297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6" name="Freeform 16"/>
          <p:cNvSpPr/>
          <p:nvPr/>
        </p:nvSpPr>
        <p:spPr>
          <a:xfrm>
            <a:off x="6956400" y="3502639"/>
            <a:ext cx="1951010" cy="1938816"/>
          </a:xfrm>
          <a:custGeom>
            <a:avLst/>
            <a:gdLst/>
            <a:ahLst/>
            <a:cxnLst/>
            <a:rect l="l" t="t" r="r" b="b"/>
            <a:pathLst>
              <a:path w="1951010" h="1938816">
                <a:moveTo>
                  <a:pt x="0" y="0"/>
                </a:moveTo>
                <a:lnTo>
                  <a:pt x="1951010" y="0"/>
                </a:lnTo>
                <a:lnTo>
                  <a:pt x="1951010" y="1938816"/>
                </a:lnTo>
                <a:lnTo>
                  <a:pt x="0" y="193881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7" name="Freeform 17"/>
          <p:cNvSpPr/>
          <p:nvPr/>
        </p:nvSpPr>
        <p:spPr>
          <a:xfrm>
            <a:off x="6804000" y="1449523"/>
            <a:ext cx="1951010" cy="1938816"/>
          </a:xfrm>
          <a:custGeom>
            <a:avLst/>
            <a:gdLst/>
            <a:ahLst/>
            <a:cxnLst/>
            <a:rect l="l" t="t" r="r" b="b"/>
            <a:pathLst>
              <a:path w="1951010" h="1938816">
                <a:moveTo>
                  <a:pt x="0" y="0"/>
                </a:moveTo>
                <a:lnTo>
                  <a:pt x="1951010" y="0"/>
                </a:lnTo>
                <a:lnTo>
                  <a:pt x="1951010" y="1938816"/>
                </a:lnTo>
                <a:lnTo>
                  <a:pt x="0" y="193881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18D486A9-04F9-5FA2-0380-4053579A72A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7723" y="960398"/>
            <a:ext cx="5747004" cy="505968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BB7A3CFC-32EB-9B84-D72D-801BDA13692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4740" y="626202"/>
            <a:ext cx="642642" cy="615763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D05508F0-D7DA-3866-EBD7-96E9D9586A3E}"/>
              </a:ext>
            </a:extLst>
          </p:cNvPr>
          <p:cNvSpPr txBox="1"/>
          <p:nvPr/>
        </p:nvSpPr>
        <p:spPr>
          <a:xfrm>
            <a:off x="837039" y="1455420"/>
            <a:ext cx="6224954" cy="80271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8000"/>
              </a:lnSpc>
              <a:spcAft>
                <a:spcPts val="600"/>
              </a:spcAft>
              <a:buNone/>
            </a:pPr>
            <a:r>
              <a:rPr lang="en-GB" sz="1200" b="1" kern="1400" dirty="0">
                <a:solidFill>
                  <a:srgbClr val="FF0000"/>
                </a:solidFill>
                <a:effectLst/>
                <a:latin typeface="Cavolini" panose="03000502040302020204" pitchFamily="66" charset="0"/>
                <a:ea typeface="Times New Roman" panose="02020603050405020304" pitchFamily="18" charset="0"/>
              </a:rPr>
              <a:t>October 24th—Children break up for half term</a:t>
            </a:r>
            <a:endParaRPr lang="en-GB" sz="1200" kern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8000"/>
              </a:lnSpc>
              <a:spcAft>
                <a:spcPts val="600"/>
              </a:spcAft>
              <a:buNone/>
            </a:pPr>
            <a:r>
              <a:rPr lang="en-GB" sz="1200" b="1" kern="1400" dirty="0">
                <a:solidFill>
                  <a:srgbClr val="0066FF"/>
                </a:solidFill>
                <a:effectLst/>
                <a:latin typeface="Cavolini" panose="03000502040302020204" pitchFamily="66" charset="0"/>
                <a:ea typeface="Times New Roman" panose="02020603050405020304" pitchFamily="18" charset="0"/>
              </a:rPr>
              <a:t>November 3</a:t>
            </a:r>
            <a:r>
              <a:rPr lang="en-GB" sz="1200" b="1" kern="1400" baseline="30000" dirty="0">
                <a:solidFill>
                  <a:srgbClr val="0066FF"/>
                </a:solidFill>
                <a:effectLst/>
                <a:latin typeface="Cavolini" panose="03000502040302020204" pitchFamily="66" charset="0"/>
                <a:ea typeface="Times New Roman" panose="02020603050405020304" pitchFamily="18" charset="0"/>
              </a:rPr>
              <a:t>rd</a:t>
            </a:r>
            <a:r>
              <a:rPr lang="en-GB" sz="1200" b="1" kern="1400" dirty="0">
                <a:solidFill>
                  <a:srgbClr val="0066FF"/>
                </a:solidFill>
                <a:effectLst/>
                <a:latin typeface="Cavolini" panose="03000502040302020204" pitchFamily="66" charset="0"/>
                <a:ea typeface="Times New Roman" panose="02020603050405020304" pitchFamily="18" charset="0"/>
              </a:rPr>
              <a:t> —Children return to school</a:t>
            </a:r>
            <a:endParaRPr lang="en-GB" sz="1200" kern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8000"/>
              </a:lnSpc>
              <a:spcAft>
                <a:spcPts val="600"/>
              </a:spcAft>
              <a:buNone/>
            </a:pPr>
            <a:r>
              <a:rPr lang="en-GB" sz="1200" b="1" kern="1400" dirty="0">
                <a:solidFill>
                  <a:srgbClr val="EE0000"/>
                </a:solidFill>
                <a:effectLst/>
                <a:latin typeface="Cavolini" panose="03000502040302020204" pitchFamily="66" charset="0"/>
                <a:ea typeface="Times New Roman" panose="02020603050405020304" pitchFamily="18" charset="0"/>
              </a:rPr>
              <a:t>November 5</a:t>
            </a:r>
            <a:r>
              <a:rPr lang="en-GB" sz="1200" b="1" kern="1400" baseline="30000" dirty="0">
                <a:solidFill>
                  <a:srgbClr val="EE0000"/>
                </a:solidFill>
                <a:effectLst/>
                <a:latin typeface="Cavolini" panose="03000502040302020204" pitchFamily="66" charset="0"/>
                <a:ea typeface="Times New Roman" panose="02020603050405020304" pitchFamily="18" charset="0"/>
              </a:rPr>
              <a:t>th</a:t>
            </a:r>
            <a:r>
              <a:rPr lang="en-GB" sz="1200" b="1" kern="1400" dirty="0">
                <a:solidFill>
                  <a:srgbClr val="EE0000"/>
                </a:solidFill>
                <a:effectLst/>
                <a:latin typeface="Cavolini" panose="03000502040302020204" pitchFamily="66" charset="0"/>
                <a:ea typeface="Times New Roman" panose="02020603050405020304" pitchFamily="18" charset="0"/>
              </a:rPr>
              <a:t> – Key Stage 2 Maths Fair 2pm for parents</a:t>
            </a:r>
            <a:endParaRPr lang="en-GB" sz="1200" kern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8000"/>
              </a:lnSpc>
              <a:spcAft>
                <a:spcPts val="600"/>
              </a:spcAft>
              <a:buNone/>
            </a:pPr>
            <a:r>
              <a:rPr lang="en-GB" sz="1200" b="1" kern="1400" dirty="0">
                <a:solidFill>
                  <a:srgbClr val="0066FF"/>
                </a:solidFill>
                <a:effectLst/>
                <a:latin typeface="Cavolini" panose="03000502040302020204" pitchFamily="66" charset="0"/>
                <a:ea typeface="Times New Roman" panose="02020603050405020304" pitchFamily="18" charset="0"/>
              </a:rPr>
              <a:t>November 6</a:t>
            </a:r>
            <a:r>
              <a:rPr lang="en-GB" sz="1200" b="1" kern="1400" baseline="30000" dirty="0">
                <a:solidFill>
                  <a:srgbClr val="0066FF"/>
                </a:solidFill>
                <a:effectLst/>
                <a:latin typeface="Cavolini" panose="03000502040302020204" pitchFamily="66" charset="0"/>
                <a:ea typeface="Times New Roman" panose="02020603050405020304" pitchFamily="18" charset="0"/>
              </a:rPr>
              <a:t>th</a:t>
            </a:r>
            <a:r>
              <a:rPr lang="en-GB" sz="1200" b="1" kern="1400" dirty="0">
                <a:solidFill>
                  <a:srgbClr val="0066FF"/>
                </a:solidFill>
                <a:effectLst/>
                <a:latin typeface="Cavolini" panose="03000502040302020204" pitchFamily="66" charset="0"/>
                <a:ea typeface="Times New Roman" panose="02020603050405020304" pitchFamily="18" charset="0"/>
              </a:rPr>
              <a:t> – Disco for Reception to Year 6 4.15pm – 5.15pm (£2.50)</a:t>
            </a:r>
            <a:endParaRPr lang="en-GB" sz="1200" kern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8000"/>
              </a:lnSpc>
              <a:spcAft>
                <a:spcPts val="600"/>
              </a:spcAft>
              <a:buNone/>
            </a:pPr>
            <a:r>
              <a:rPr lang="en-GB" sz="1200" b="1" kern="1400" dirty="0">
                <a:solidFill>
                  <a:srgbClr val="EE0000"/>
                </a:solidFill>
                <a:effectLst/>
                <a:latin typeface="Cavolini" panose="03000502040302020204" pitchFamily="66" charset="0"/>
                <a:ea typeface="Times New Roman" panose="02020603050405020304" pitchFamily="18" charset="0"/>
              </a:rPr>
              <a:t>November 7</a:t>
            </a:r>
            <a:r>
              <a:rPr lang="en-GB" sz="1200" b="1" kern="1400" baseline="30000" dirty="0">
                <a:solidFill>
                  <a:srgbClr val="EE0000"/>
                </a:solidFill>
                <a:effectLst/>
                <a:latin typeface="Cavolini" panose="03000502040302020204" pitchFamily="66" charset="0"/>
                <a:ea typeface="Times New Roman" panose="02020603050405020304" pitchFamily="18" charset="0"/>
              </a:rPr>
              <a:t>th – </a:t>
            </a:r>
            <a:r>
              <a:rPr lang="en-GB" sz="1200" b="1" kern="1400" dirty="0">
                <a:solidFill>
                  <a:srgbClr val="EE0000"/>
                </a:solidFill>
                <a:effectLst/>
                <a:latin typeface="Cavolini" panose="03000502040302020204" pitchFamily="66" charset="0"/>
                <a:ea typeface="Times New Roman" panose="02020603050405020304" pitchFamily="18" charset="0"/>
              </a:rPr>
              <a:t>School closed for Training Day </a:t>
            </a:r>
            <a:endParaRPr lang="en-GB" sz="1200" kern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8000"/>
              </a:lnSpc>
              <a:spcAft>
                <a:spcPts val="600"/>
              </a:spcAft>
              <a:buNone/>
            </a:pPr>
            <a:r>
              <a:rPr lang="en-GB" sz="1200" b="1" kern="1400" dirty="0">
                <a:solidFill>
                  <a:srgbClr val="0066FF"/>
                </a:solidFill>
                <a:effectLst/>
                <a:latin typeface="Cavolini" panose="03000502040302020204" pitchFamily="66" charset="0"/>
                <a:ea typeface="Times New Roman" panose="02020603050405020304" pitchFamily="18" charset="0"/>
              </a:rPr>
              <a:t>November 10</a:t>
            </a:r>
            <a:r>
              <a:rPr lang="en-GB" sz="1200" b="1" kern="1400" baseline="30000" dirty="0">
                <a:solidFill>
                  <a:srgbClr val="0066FF"/>
                </a:solidFill>
                <a:effectLst/>
                <a:latin typeface="Cavolini" panose="03000502040302020204" pitchFamily="66" charset="0"/>
                <a:ea typeface="Times New Roman" panose="02020603050405020304" pitchFamily="18" charset="0"/>
              </a:rPr>
              <a:t>th</a:t>
            </a:r>
            <a:r>
              <a:rPr lang="en-GB" sz="1200" b="1" kern="1400" dirty="0">
                <a:solidFill>
                  <a:srgbClr val="0066FF"/>
                </a:solidFill>
                <a:effectLst/>
                <a:latin typeface="Cavolini" panose="03000502040302020204" pitchFamily="66" charset="0"/>
                <a:ea typeface="Times New Roman" panose="02020603050405020304" pitchFamily="18" charset="0"/>
              </a:rPr>
              <a:t> – Coffee and chat with Family Hub 2-4pm</a:t>
            </a:r>
            <a:endParaRPr lang="en-GB" sz="1200" kern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8000"/>
              </a:lnSpc>
              <a:spcAft>
                <a:spcPts val="600"/>
              </a:spcAft>
              <a:buNone/>
            </a:pPr>
            <a:r>
              <a:rPr lang="en-GB" sz="1200" b="1" kern="1400" dirty="0">
                <a:solidFill>
                  <a:srgbClr val="FF0000"/>
                </a:solidFill>
                <a:effectLst/>
                <a:latin typeface="Cavolini" panose="03000502040302020204" pitchFamily="66" charset="0"/>
                <a:ea typeface="Times New Roman" panose="02020603050405020304" pitchFamily="18" charset="0"/>
              </a:rPr>
              <a:t>November 11th—Year 5 &amp; 6 </a:t>
            </a:r>
            <a:r>
              <a:rPr lang="en-GB" sz="1200" b="1" kern="1400" dirty="0">
                <a:solidFill>
                  <a:srgbClr val="FF0000"/>
                </a:solidFill>
                <a:latin typeface="Cavolini" panose="03000502040302020204" pitchFamily="66" charset="0"/>
                <a:ea typeface="Times New Roman" panose="02020603050405020304" pitchFamily="18" charset="0"/>
              </a:rPr>
              <a:t>Spooky Stories</a:t>
            </a:r>
            <a:r>
              <a:rPr lang="en-GB" sz="1200" b="1" kern="1400" dirty="0">
                <a:solidFill>
                  <a:srgbClr val="FF0000"/>
                </a:solidFill>
                <a:effectLst/>
                <a:latin typeface="Cavolini" panose="03000502040302020204" pitchFamily="66" charset="0"/>
                <a:ea typeface="Times New Roman" panose="02020603050405020304" pitchFamily="18" charset="0"/>
              </a:rPr>
              <a:t> 3.15pm – 4.15pm</a:t>
            </a:r>
            <a:endParaRPr lang="en-GB" sz="1200" kern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8000"/>
              </a:lnSpc>
              <a:spcAft>
                <a:spcPts val="600"/>
              </a:spcAft>
              <a:buNone/>
            </a:pPr>
            <a:r>
              <a:rPr lang="en-GB" sz="1200" b="1" kern="1400" dirty="0">
                <a:solidFill>
                  <a:srgbClr val="0066FF"/>
                </a:solidFill>
                <a:effectLst/>
                <a:latin typeface="Cavolini" panose="03000502040302020204" pitchFamily="66" charset="0"/>
                <a:ea typeface="Times New Roman" panose="02020603050405020304" pitchFamily="18" charset="0"/>
              </a:rPr>
              <a:t>November 14</a:t>
            </a:r>
            <a:r>
              <a:rPr lang="en-GB" sz="1200" b="1" kern="1400" baseline="30000" dirty="0">
                <a:solidFill>
                  <a:srgbClr val="0066FF"/>
                </a:solidFill>
                <a:effectLst/>
                <a:latin typeface="Cavolini" panose="03000502040302020204" pitchFamily="66" charset="0"/>
                <a:ea typeface="Times New Roman" panose="02020603050405020304" pitchFamily="18" charset="0"/>
              </a:rPr>
              <a:t>th</a:t>
            </a:r>
            <a:r>
              <a:rPr lang="en-GB" sz="1200" b="1" kern="1400" dirty="0">
                <a:solidFill>
                  <a:srgbClr val="0066FF"/>
                </a:solidFill>
                <a:effectLst/>
                <a:latin typeface="Cavolini" panose="03000502040302020204" pitchFamily="66" charset="0"/>
                <a:ea typeface="Times New Roman" panose="02020603050405020304" pitchFamily="18" charset="0"/>
              </a:rPr>
              <a:t> – Non uniform day for Christmas Fair donation</a:t>
            </a:r>
            <a:endParaRPr lang="en-GB" sz="1200" kern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8000"/>
              </a:lnSpc>
              <a:spcAft>
                <a:spcPts val="600"/>
              </a:spcAft>
              <a:buNone/>
            </a:pPr>
            <a:r>
              <a:rPr lang="en-GB" sz="1200" b="1" kern="1400" dirty="0">
                <a:solidFill>
                  <a:srgbClr val="EE0000"/>
                </a:solidFill>
                <a:effectLst/>
                <a:latin typeface="Cavolini" panose="03000502040302020204" pitchFamily="66" charset="0"/>
                <a:ea typeface="Times New Roman" panose="02020603050405020304" pitchFamily="18" charset="0"/>
              </a:rPr>
              <a:t>November 14</a:t>
            </a:r>
            <a:r>
              <a:rPr lang="en-GB" sz="1200" b="1" kern="1400" baseline="30000" dirty="0">
                <a:solidFill>
                  <a:srgbClr val="EE0000"/>
                </a:solidFill>
                <a:effectLst/>
                <a:latin typeface="Cavolini" panose="03000502040302020204" pitchFamily="66" charset="0"/>
                <a:ea typeface="Times New Roman" panose="02020603050405020304" pitchFamily="18" charset="0"/>
              </a:rPr>
              <a:t>th</a:t>
            </a:r>
            <a:r>
              <a:rPr lang="en-GB" sz="1200" b="1" kern="1400" dirty="0">
                <a:solidFill>
                  <a:srgbClr val="EE0000"/>
                </a:solidFill>
                <a:effectLst/>
                <a:latin typeface="Cavolini" panose="03000502040302020204" pitchFamily="66" charset="0"/>
                <a:ea typeface="Times New Roman" panose="02020603050405020304" pitchFamily="18" charset="0"/>
              </a:rPr>
              <a:t> – Nursery, Reception &amp; Year 1 Nursery Rhyme performance for parents</a:t>
            </a:r>
            <a:endParaRPr lang="en-GB" sz="1200" kern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8000"/>
              </a:lnSpc>
              <a:spcAft>
                <a:spcPts val="600"/>
              </a:spcAft>
              <a:buNone/>
            </a:pPr>
            <a:r>
              <a:rPr lang="en-GB" sz="1200" b="1" kern="1400" dirty="0">
                <a:solidFill>
                  <a:srgbClr val="0066FF"/>
                </a:solidFill>
                <a:effectLst/>
                <a:latin typeface="Cavolini" panose="03000502040302020204" pitchFamily="66" charset="0"/>
                <a:ea typeface="Times New Roman" panose="02020603050405020304" pitchFamily="18" charset="0"/>
              </a:rPr>
              <a:t>November 19</a:t>
            </a:r>
            <a:r>
              <a:rPr lang="en-GB" sz="1200" b="1" kern="1400" baseline="30000" dirty="0">
                <a:solidFill>
                  <a:srgbClr val="0066FF"/>
                </a:solidFill>
                <a:effectLst/>
                <a:latin typeface="Cavolini" panose="03000502040302020204" pitchFamily="66" charset="0"/>
                <a:ea typeface="Times New Roman" panose="02020603050405020304" pitchFamily="18" charset="0"/>
              </a:rPr>
              <a:t>th  </a:t>
            </a:r>
            <a:r>
              <a:rPr lang="en-GB" sz="1200" b="1" kern="1400" dirty="0">
                <a:solidFill>
                  <a:srgbClr val="0066FF"/>
                </a:solidFill>
                <a:effectLst/>
                <a:latin typeface="Cavolini" panose="03000502040302020204" pitchFamily="66" charset="0"/>
                <a:ea typeface="Times New Roman" panose="02020603050405020304" pitchFamily="18" charset="0"/>
              </a:rPr>
              <a:t>- Key Stage 2 English Fair 2pm for parents </a:t>
            </a:r>
            <a:endParaRPr lang="en-GB" sz="1200" kern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8000"/>
              </a:lnSpc>
              <a:spcAft>
                <a:spcPts val="600"/>
              </a:spcAft>
              <a:buNone/>
            </a:pPr>
            <a:r>
              <a:rPr lang="en-GB" sz="1200" b="1" kern="1400" dirty="0">
                <a:solidFill>
                  <a:srgbClr val="FF0000"/>
                </a:solidFill>
                <a:effectLst/>
                <a:latin typeface="Cavolini" panose="03000502040302020204" pitchFamily="66" charset="0"/>
                <a:ea typeface="Times New Roman" panose="02020603050405020304" pitchFamily="18" charset="0"/>
              </a:rPr>
              <a:t>November 20</a:t>
            </a:r>
            <a:r>
              <a:rPr lang="en-GB" sz="1200" b="1" kern="1400" baseline="30000" dirty="0">
                <a:solidFill>
                  <a:srgbClr val="FF0000"/>
                </a:solidFill>
                <a:effectLst/>
                <a:latin typeface="Cavolini" panose="03000502040302020204" pitchFamily="66" charset="0"/>
                <a:ea typeface="Times New Roman" panose="02020603050405020304" pitchFamily="18" charset="0"/>
              </a:rPr>
              <a:t>th</a:t>
            </a:r>
            <a:r>
              <a:rPr lang="en-GB" sz="1200" b="1" kern="1400" dirty="0">
                <a:solidFill>
                  <a:srgbClr val="FF0000"/>
                </a:solidFill>
                <a:effectLst/>
                <a:latin typeface="Cavolini" panose="03000502040302020204" pitchFamily="66" charset="0"/>
                <a:ea typeface="Times New Roman" panose="02020603050405020304" pitchFamily="18" charset="0"/>
              </a:rPr>
              <a:t> – SEND coffee afternoon for parents 2pm</a:t>
            </a:r>
            <a:endParaRPr lang="en-GB" sz="1200" kern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8000"/>
              </a:lnSpc>
              <a:spcAft>
                <a:spcPts val="600"/>
              </a:spcAft>
              <a:buNone/>
            </a:pPr>
            <a:r>
              <a:rPr lang="en-GB" sz="1200" b="1" kern="1400" dirty="0">
                <a:solidFill>
                  <a:srgbClr val="0066FF"/>
                </a:solidFill>
                <a:effectLst/>
                <a:latin typeface="Cavolini" panose="03000502040302020204" pitchFamily="66" charset="0"/>
                <a:ea typeface="Times New Roman" panose="02020603050405020304" pitchFamily="18" charset="0"/>
              </a:rPr>
              <a:t>November 21</a:t>
            </a:r>
            <a:r>
              <a:rPr lang="en-GB" sz="1200" b="1" kern="1400" baseline="30000" dirty="0">
                <a:solidFill>
                  <a:srgbClr val="0066FF"/>
                </a:solidFill>
                <a:effectLst/>
                <a:latin typeface="Cavolini" panose="03000502040302020204" pitchFamily="66" charset="0"/>
                <a:ea typeface="Times New Roman" panose="02020603050405020304" pitchFamily="18" charset="0"/>
              </a:rPr>
              <a:t>st</a:t>
            </a:r>
            <a:r>
              <a:rPr lang="en-GB" sz="1200" b="1" kern="1400" dirty="0">
                <a:solidFill>
                  <a:srgbClr val="0066FF"/>
                </a:solidFill>
                <a:effectLst/>
                <a:latin typeface="Cavolini" panose="03000502040302020204" pitchFamily="66" charset="0"/>
                <a:ea typeface="Times New Roman" panose="02020603050405020304" pitchFamily="18" charset="0"/>
              </a:rPr>
              <a:t> - Non uniform day for Christmas Fair donation</a:t>
            </a:r>
            <a:endParaRPr lang="en-GB" sz="1200" kern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8000"/>
              </a:lnSpc>
              <a:spcAft>
                <a:spcPts val="600"/>
              </a:spcAft>
              <a:buNone/>
            </a:pPr>
            <a:r>
              <a:rPr lang="en-GB" sz="1200" b="1" kern="1400" dirty="0">
                <a:solidFill>
                  <a:srgbClr val="FF0000"/>
                </a:solidFill>
                <a:effectLst/>
                <a:latin typeface="Cavolini" panose="03000502040302020204" pitchFamily="66" charset="0"/>
                <a:ea typeface="Times New Roman" panose="02020603050405020304" pitchFamily="18" charset="0"/>
              </a:rPr>
              <a:t>November 27th—Christmas Fair (3.15pm—5.00pm) Please collect children at 3pm</a:t>
            </a:r>
            <a:endParaRPr lang="en-GB" sz="1200" kern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8000"/>
              </a:lnSpc>
              <a:spcAft>
                <a:spcPts val="600"/>
              </a:spcAft>
              <a:buNone/>
            </a:pPr>
            <a:r>
              <a:rPr lang="en-GB" sz="1200" b="1" kern="1400" dirty="0">
                <a:solidFill>
                  <a:srgbClr val="0066FF"/>
                </a:solidFill>
                <a:effectLst/>
                <a:latin typeface="Cavolini" panose="03000502040302020204" pitchFamily="66" charset="0"/>
                <a:ea typeface="Times New Roman" panose="02020603050405020304" pitchFamily="18" charset="0"/>
              </a:rPr>
              <a:t>December 8</a:t>
            </a:r>
            <a:r>
              <a:rPr lang="en-GB" sz="1200" b="1" kern="1400" baseline="30000" dirty="0">
                <a:solidFill>
                  <a:srgbClr val="0066FF"/>
                </a:solidFill>
                <a:effectLst/>
                <a:latin typeface="Cavolini" panose="03000502040302020204" pitchFamily="66" charset="0"/>
                <a:ea typeface="Times New Roman" panose="02020603050405020304" pitchFamily="18" charset="0"/>
              </a:rPr>
              <a:t>th</a:t>
            </a:r>
            <a:r>
              <a:rPr lang="en-GB" sz="1200" b="1" kern="1400" dirty="0">
                <a:solidFill>
                  <a:srgbClr val="0066FF"/>
                </a:solidFill>
                <a:effectLst/>
                <a:latin typeface="Cavolini" panose="03000502040302020204" pitchFamily="66" charset="0"/>
                <a:ea typeface="Times New Roman" panose="02020603050405020304" pitchFamily="18" charset="0"/>
              </a:rPr>
              <a:t> – Coffee and chat with Family Hub 9-11am</a:t>
            </a:r>
            <a:endParaRPr lang="en-GB" sz="1200" kern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8000"/>
              </a:lnSpc>
              <a:spcAft>
                <a:spcPts val="600"/>
              </a:spcAft>
              <a:buNone/>
            </a:pPr>
            <a:r>
              <a:rPr lang="en-GB" sz="1200" b="1" kern="1400" dirty="0">
                <a:solidFill>
                  <a:srgbClr val="EE0000"/>
                </a:solidFill>
                <a:effectLst/>
                <a:latin typeface="Cavolini" panose="03000502040302020204" pitchFamily="66" charset="0"/>
                <a:ea typeface="Times New Roman" panose="02020603050405020304" pitchFamily="18" charset="0"/>
              </a:rPr>
              <a:t>December 10th—Parent Christmas Crafts Nursery &amp; Reception 10am – 11am</a:t>
            </a:r>
            <a:endParaRPr lang="en-GB" sz="1200" kern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8000"/>
              </a:lnSpc>
              <a:spcAft>
                <a:spcPts val="600"/>
              </a:spcAft>
              <a:buNone/>
            </a:pPr>
            <a:r>
              <a:rPr lang="en-GB" sz="1200" b="1" kern="1400" dirty="0">
                <a:solidFill>
                  <a:srgbClr val="0066FF"/>
                </a:solidFill>
                <a:effectLst/>
                <a:latin typeface="Cavolini" panose="03000502040302020204" pitchFamily="66" charset="0"/>
                <a:ea typeface="Times New Roman" panose="02020603050405020304" pitchFamily="18" charset="0"/>
              </a:rPr>
              <a:t>December 10th—Parent Christmas Crafts for Year 1 – Year 6  2pm</a:t>
            </a:r>
            <a:endParaRPr lang="en-GB" sz="1200" kern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8000"/>
              </a:lnSpc>
              <a:spcAft>
                <a:spcPts val="600"/>
              </a:spcAft>
              <a:buNone/>
            </a:pPr>
            <a:r>
              <a:rPr lang="en-GB" sz="1200" b="1" kern="1400" dirty="0">
                <a:solidFill>
                  <a:srgbClr val="FF0000"/>
                </a:solidFill>
                <a:effectLst/>
                <a:latin typeface="Cavolini" panose="03000502040302020204" pitchFamily="66" charset="0"/>
                <a:ea typeface="Times New Roman" panose="02020603050405020304" pitchFamily="18" charset="0"/>
              </a:rPr>
              <a:t>December 11th— Christmas Jumper &amp; Christmas Dinner Day</a:t>
            </a:r>
            <a:endParaRPr lang="en-GB" sz="1200" kern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8000"/>
              </a:lnSpc>
              <a:spcAft>
                <a:spcPts val="600"/>
              </a:spcAft>
              <a:buNone/>
            </a:pPr>
            <a:r>
              <a:rPr lang="en-GB" sz="1200" b="1" kern="1400" dirty="0">
                <a:solidFill>
                  <a:srgbClr val="0066FF"/>
                </a:solidFill>
                <a:effectLst/>
                <a:latin typeface="Cavolini" panose="03000502040302020204" pitchFamily="66" charset="0"/>
                <a:ea typeface="Times New Roman" panose="02020603050405020304" pitchFamily="18" charset="0"/>
              </a:rPr>
              <a:t>December 12</a:t>
            </a:r>
            <a:r>
              <a:rPr lang="en-GB" sz="1200" b="1" kern="1400" baseline="30000" dirty="0">
                <a:solidFill>
                  <a:srgbClr val="0066FF"/>
                </a:solidFill>
                <a:effectLst/>
                <a:latin typeface="Cavolini" panose="03000502040302020204" pitchFamily="66" charset="0"/>
                <a:ea typeface="Times New Roman" panose="02020603050405020304" pitchFamily="18" charset="0"/>
              </a:rPr>
              <a:t>th</a:t>
            </a:r>
            <a:r>
              <a:rPr lang="en-GB" sz="1200" b="1" kern="1400" dirty="0">
                <a:solidFill>
                  <a:srgbClr val="0066FF"/>
                </a:solidFill>
                <a:effectLst/>
                <a:latin typeface="Cavolini" panose="03000502040302020204" pitchFamily="66" charset="0"/>
                <a:ea typeface="Times New Roman" panose="02020603050405020304" pitchFamily="18" charset="0"/>
              </a:rPr>
              <a:t> – Flu jabs (Reception to Year 6)</a:t>
            </a:r>
            <a:endParaRPr lang="en-GB" sz="1200" kern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8000"/>
              </a:lnSpc>
              <a:spcAft>
                <a:spcPts val="600"/>
              </a:spcAft>
              <a:buNone/>
            </a:pPr>
            <a:r>
              <a:rPr lang="en-GB" sz="1200" b="1" kern="1400" dirty="0">
                <a:solidFill>
                  <a:srgbClr val="FF0000"/>
                </a:solidFill>
                <a:effectLst/>
                <a:latin typeface="Cavolini" panose="03000502040302020204" pitchFamily="66" charset="0"/>
                <a:ea typeface="Times New Roman" panose="02020603050405020304" pitchFamily="18" charset="0"/>
              </a:rPr>
              <a:t>December 15</a:t>
            </a:r>
            <a:r>
              <a:rPr lang="en-GB" sz="1200" b="1" kern="1400" baseline="30000" dirty="0">
                <a:solidFill>
                  <a:srgbClr val="FF0000"/>
                </a:solidFill>
                <a:effectLst/>
                <a:latin typeface="Cavolini" panose="03000502040302020204" pitchFamily="66" charset="0"/>
                <a:ea typeface="Times New Roman" panose="02020603050405020304" pitchFamily="18" charset="0"/>
              </a:rPr>
              <a:t>th</a:t>
            </a:r>
            <a:r>
              <a:rPr lang="en-GB" sz="1200" b="1" kern="1400" dirty="0">
                <a:solidFill>
                  <a:srgbClr val="FF0000"/>
                </a:solidFill>
                <a:effectLst/>
                <a:latin typeface="Cavolini" panose="03000502040302020204" pitchFamily="66" charset="0"/>
                <a:ea typeface="Times New Roman" panose="02020603050405020304" pitchFamily="18" charset="0"/>
              </a:rPr>
              <a:t> – Rock Steady concert 9am</a:t>
            </a:r>
            <a:endParaRPr lang="en-GB" sz="1200" kern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8000"/>
              </a:lnSpc>
              <a:spcAft>
                <a:spcPts val="600"/>
              </a:spcAft>
              <a:buNone/>
            </a:pPr>
            <a:r>
              <a:rPr lang="en-GB" sz="1200" b="1" kern="1400" dirty="0">
                <a:solidFill>
                  <a:srgbClr val="0066FF"/>
                </a:solidFill>
                <a:effectLst/>
                <a:latin typeface="Cavolini" panose="03000502040302020204" pitchFamily="66" charset="0"/>
                <a:ea typeface="Times New Roman" panose="02020603050405020304" pitchFamily="18" charset="0"/>
              </a:rPr>
              <a:t>December 15th—Nursery Christmas Performance (10.00am)</a:t>
            </a:r>
            <a:endParaRPr lang="en-GB" sz="1200" kern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8000"/>
              </a:lnSpc>
              <a:spcAft>
                <a:spcPts val="600"/>
              </a:spcAft>
              <a:buNone/>
            </a:pPr>
            <a:r>
              <a:rPr lang="en-GB" sz="1200" b="1" kern="1400" dirty="0">
                <a:solidFill>
                  <a:srgbClr val="EE0000"/>
                </a:solidFill>
                <a:effectLst/>
                <a:latin typeface="Cavolini" panose="03000502040302020204" pitchFamily="66" charset="0"/>
                <a:ea typeface="Times New Roman" panose="02020603050405020304" pitchFamily="18" charset="0"/>
              </a:rPr>
              <a:t>December 16th—Reception Christmas Performance (9.30am)</a:t>
            </a:r>
            <a:endParaRPr lang="en-GB" sz="1200" kern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8000"/>
              </a:lnSpc>
              <a:spcAft>
                <a:spcPts val="600"/>
              </a:spcAft>
              <a:buNone/>
            </a:pPr>
            <a:r>
              <a:rPr lang="en-GB" sz="1200" b="1" kern="1400" dirty="0">
                <a:solidFill>
                  <a:srgbClr val="0066FF"/>
                </a:solidFill>
                <a:effectLst/>
                <a:latin typeface="Cavolini" panose="03000502040302020204" pitchFamily="66" charset="0"/>
                <a:ea typeface="Times New Roman" panose="02020603050405020304" pitchFamily="18" charset="0"/>
              </a:rPr>
              <a:t>December 17th—Year 1 &amp; 2 Christmas Performance (9.30am)</a:t>
            </a:r>
            <a:endParaRPr lang="en-GB" sz="1200" kern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8000"/>
              </a:lnSpc>
              <a:spcAft>
                <a:spcPts val="600"/>
              </a:spcAft>
              <a:buNone/>
            </a:pPr>
            <a:r>
              <a:rPr lang="en-GB" sz="1200" b="1" kern="1400" dirty="0">
                <a:solidFill>
                  <a:srgbClr val="FF0000"/>
                </a:solidFill>
                <a:effectLst/>
                <a:latin typeface="Cavolini" panose="03000502040302020204" pitchFamily="66" charset="0"/>
                <a:ea typeface="Times New Roman" panose="02020603050405020304" pitchFamily="18" charset="0"/>
              </a:rPr>
              <a:t>December 17</a:t>
            </a:r>
            <a:r>
              <a:rPr lang="en-GB" sz="1200" b="1" kern="1400" baseline="30000" dirty="0">
                <a:solidFill>
                  <a:srgbClr val="FF0000"/>
                </a:solidFill>
                <a:effectLst/>
                <a:latin typeface="Cavolini" panose="03000502040302020204" pitchFamily="66" charset="0"/>
                <a:ea typeface="Times New Roman" panose="02020603050405020304" pitchFamily="18" charset="0"/>
              </a:rPr>
              <a:t>th</a:t>
            </a:r>
            <a:r>
              <a:rPr lang="en-GB" sz="1200" b="1" kern="1400" dirty="0">
                <a:solidFill>
                  <a:srgbClr val="FF0000"/>
                </a:solidFill>
                <a:effectLst/>
                <a:latin typeface="Cavolini" panose="03000502040302020204" pitchFamily="66" charset="0"/>
                <a:ea typeface="Times New Roman" panose="02020603050405020304" pitchFamily="18" charset="0"/>
              </a:rPr>
              <a:t> – Year 4 class assembly 2.30pm</a:t>
            </a:r>
            <a:endParaRPr lang="en-GB" sz="1200" kern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8000"/>
              </a:lnSpc>
              <a:spcAft>
                <a:spcPts val="600"/>
              </a:spcAft>
              <a:buNone/>
            </a:pPr>
            <a:r>
              <a:rPr lang="en-GB" sz="1200" b="1" kern="1400" dirty="0">
                <a:solidFill>
                  <a:srgbClr val="0066FF"/>
                </a:solidFill>
                <a:effectLst/>
                <a:latin typeface="Cavolini" panose="03000502040302020204" pitchFamily="66" charset="0"/>
                <a:ea typeface="Times New Roman" panose="02020603050405020304" pitchFamily="18" charset="0"/>
              </a:rPr>
              <a:t>December 18</a:t>
            </a:r>
            <a:r>
              <a:rPr lang="en-GB" sz="1200" b="1" kern="1400" baseline="30000" dirty="0">
                <a:solidFill>
                  <a:srgbClr val="0066FF"/>
                </a:solidFill>
                <a:effectLst/>
                <a:latin typeface="Cavolini" panose="03000502040302020204" pitchFamily="66" charset="0"/>
                <a:ea typeface="Times New Roman" panose="02020603050405020304" pitchFamily="18" charset="0"/>
              </a:rPr>
              <a:t>th</a:t>
            </a:r>
            <a:r>
              <a:rPr lang="en-GB" sz="1200" b="1" kern="1400" dirty="0">
                <a:solidFill>
                  <a:srgbClr val="0066FF"/>
                </a:solidFill>
                <a:effectLst/>
                <a:latin typeface="Cavolini" panose="03000502040302020204" pitchFamily="66" charset="0"/>
                <a:ea typeface="Times New Roman" panose="02020603050405020304" pitchFamily="18" charset="0"/>
              </a:rPr>
              <a:t> – Key Stage 2 Christmas Performance 1.15pm &amp; 2.15pm</a:t>
            </a:r>
            <a:endParaRPr lang="en-GB" sz="1200" kern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18000"/>
              </a:lnSpc>
              <a:spcAft>
                <a:spcPts val="600"/>
              </a:spcAft>
              <a:buNone/>
            </a:pPr>
            <a:r>
              <a:rPr lang="en-GB" sz="1200" b="1" kern="1400" dirty="0">
                <a:solidFill>
                  <a:srgbClr val="FF0000"/>
                </a:solidFill>
                <a:effectLst/>
                <a:latin typeface="Cavolini" panose="03000502040302020204" pitchFamily="66" charset="0"/>
                <a:ea typeface="Times New Roman" panose="02020603050405020304" pitchFamily="18" charset="0"/>
              </a:rPr>
              <a:t>December 19th—Non– uniform day. Break up for Christmas</a:t>
            </a:r>
            <a:endParaRPr lang="en-GB" sz="1200" kern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1329</TotalTime>
  <Words>264</Words>
  <Application>Microsoft Office PowerPoint</Application>
  <PresentationFormat>Custom</PresentationFormat>
  <Paragraphs>25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Cavolini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Orange Decorative Autumn Frame Page Border</dc:title>
  <dc:creator>Sarah McIlroy</dc:creator>
  <cp:lastModifiedBy>Sarah McIlroy</cp:lastModifiedBy>
  <cp:revision>3</cp:revision>
  <dcterms:created xsi:type="dcterms:W3CDTF">2006-08-16T00:00:00Z</dcterms:created>
  <dcterms:modified xsi:type="dcterms:W3CDTF">2025-10-24T11:45:30Z</dcterms:modified>
  <dc:identifier>DAG2nclrfoM</dc:identifier>
</cp:coreProperties>
</file>