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2" r:id="rId6"/>
    <p:sldId id="263" r:id="rId7"/>
    <p:sldId id="265" r:id="rId8"/>
    <p:sldId id="267" r:id="rId9"/>
    <p:sldId id="269" r:id="rId10"/>
    <p:sldId id="268" r:id="rId11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1/21/2026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4XtDTwfjXM4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phonics-screening-check-information-for-parents/phonics-screening-check-2024-information-for-parents-text-only-version" TargetMode="External"/><Relationship Id="rId2" Type="http://schemas.openxmlformats.org/officeDocument/2006/relationships/hyperlink" Target="https://home.oxfordowl.co.uk/reading/reading-schemes-oxford-levels/read-write-inc-phonics-guide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s://www.ruthmiskin.com/parentsandcarers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2/pick-a-picture" TargetMode="External"/><Relationship Id="rId2" Type="http://schemas.openxmlformats.org/officeDocument/2006/relationships/hyperlink" Target="https://www.phonicsplay.co.uk/resources/phase/2/buried-treasur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ctgames.com/mobilePage/soundSayer/" TargetMode="External"/><Relationship Id="rId5" Type="http://schemas.openxmlformats.org/officeDocument/2006/relationships/hyperlink" Target="https://www.ictgames.com/mobilePage/helpAHedgehog/index.html" TargetMode="External"/><Relationship Id="rId4" Type="http://schemas.openxmlformats.org/officeDocument/2006/relationships/hyperlink" Target="https://www.phonicsplay.co.uk/resources/phase/2/picnic-on-pluto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5688" y="1116918"/>
            <a:ext cx="9251020" cy="1646302"/>
          </a:xfrm>
        </p:spPr>
        <p:txBody>
          <a:bodyPr/>
          <a:lstStyle/>
          <a:p>
            <a:pPr algn="ctr"/>
            <a:r>
              <a:rPr lang="en-GB" sz="6000" dirty="0">
                <a:latin typeface="NTPreCursivefk" panose="03000400000000000000" pitchFamily="66" charset="0"/>
                <a:cs typeface="Arial" panose="020B0604020202020204" pitchFamily="34" charset="0"/>
              </a:rPr>
              <a:t>Phonics Screening Check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1352" y="3381461"/>
            <a:ext cx="7766936" cy="1096899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NTPreCursivefk" panose="03000400000000000000" pitchFamily="66" charset="0"/>
                <a:cs typeface="Arial" panose="020B0604020202020204" pitchFamily="34" charset="0"/>
              </a:rPr>
              <a:t>Tuesday 20th January 2026</a:t>
            </a:r>
          </a:p>
        </p:txBody>
      </p:sp>
    </p:spTree>
    <p:extLst>
      <p:ext uri="{BB962C8B-B14F-4D97-AF65-F5344CB8AC3E}">
        <p14:creationId xmlns:p14="http://schemas.microsoft.com/office/powerpoint/2010/main" val="3170355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303779" cy="1320800"/>
          </a:xfrm>
        </p:spPr>
        <p:txBody>
          <a:bodyPr>
            <a:noAutofit/>
          </a:bodyPr>
          <a:lstStyle/>
          <a:p>
            <a:r>
              <a:rPr lang="en-GB" dirty="0">
                <a:latin typeface="NTPreCursivefk" panose="03000400000000000000" pitchFamily="66" charset="0"/>
                <a:cs typeface="Arial" panose="020B0604020202020204" pitchFamily="34" charset="0"/>
              </a:rPr>
              <a:t>What is the phonics screening check?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93669"/>
            <a:ext cx="9081808" cy="4737462"/>
          </a:xfrm>
        </p:spPr>
        <p:txBody>
          <a:bodyPr>
            <a:normAutofit fontScale="550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4200" dirty="0">
                <a:latin typeface="NTPreCursivefk" panose="03000400000000000000" pitchFamily="66" charset="0"/>
                <a:cs typeface="Arial" panose="020B0604020202020204" pitchFamily="34" charset="0"/>
              </a:rPr>
              <a:t>A word-reading check at the end of Year 1 for ALL Year 1 children and children in Year 2 who didn’t meet the benchmark score last year.</a:t>
            </a:r>
          </a:p>
          <a:p>
            <a:pPr marL="0" indent="0">
              <a:buNone/>
            </a:pPr>
            <a:endParaRPr lang="en-US" sz="4200" dirty="0">
              <a:latin typeface="NTPreCursivefk" panose="03000400000000000000" pitchFamily="66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4200" dirty="0">
                <a:latin typeface="NTPreCursivefk" panose="03000400000000000000" pitchFamily="66" charset="0"/>
                <a:cs typeface="Arial" panose="020B0604020202020204" pitchFamily="34" charset="0"/>
              </a:rPr>
              <a:t>Shows how the children are progressing with their phonics skills for reading.</a:t>
            </a:r>
          </a:p>
          <a:p>
            <a:pPr marL="0" indent="0">
              <a:buNone/>
            </a:pPr>
            <a:endParaRPr lang="en-US" sz="4200" dirty="0">
              <a:latin typeface="NTPreCursivefk" panose="03000400000000000000" pitchFamily="66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4200" dirty="0">
                <a:latin typeface="NTPreCursivefk" panose="03000400000000000000" pitchFamily="66" charset="0"/>
                <a:cs typeface="Arial" panose="020B0604020202020204" pitchFamily="34" charset="0"/>
              </a:rPr>
              <a:t>Supports us to identify whether children need additional support with reading at this stage of reading.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4200" dirty="0">
              <a:latin typeface="NTPreCursivefk" panose="03000400000000000000" pitchFamily="66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4200" dirty="0">
                <a:latin typeface="NTPreCursivefk" panose="03000400000000000000" pitchFamily="66" charset="0"/>
                <a:cs typeface="Arial" panose="020B0604020202020204" pitchFamily="34" charset="0"/>
              </a:rPr>
              <a:t>Will take place the week beginning 8</a:t>
            </a:r>
            <a:r>
              <a:rPr lang="en-US" sz="4200" baseline="30000" dirty="0">
                <a:latin typeface="NTPreCursivefk" panose="03000400000000000000" pitchFamily="66" charset="0"/>
                <a:cs typeface="Arial" panose="020B0604020202020204" pitchFamily="34" charset="0"/>
              </a:rPr>
              <a:t>th</a:t>
            </a:r>
            <a:r>
              <a:rPr lang="en-US" sz="4200" dirty="0">
                <a:latin typeface="NTPreCursivefk" panose="03000400000000000000" pitchFamily="66" charset="0"/>
                <a:cs typeface="Arial" panose="020B0604020202020204" pitchFamily="34" charset="0"/>
              </a:rPr>
              <a:t> June 2026.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4200" dirty="0">
              <a:latin typeface="NTPreCursivefk" panose="03000400000000000000" pitchFamily="66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4200" dirty="0">
                <a:latin typeface="NTPreCursivefk" panose="03000400000000000000" pitchFamily="66" charset="0"/>
                <a:cs typeface="Arial" panose="020B0604020202020204" pitchFamily="34" charset="0"/>
                <a:hlinkClick r:id="rId2"/>
              </a:rPr>
              <a:t>https://www.youtube.com/watch?v=4XtDTwfjXM4</a:t>
            </a:r>
            <a:endParaRPr lang="en-US" sz="4200" dirty="0">
              <a:latin typeface="NTPreCursivefk" panose="03000400000000000000" pitchFamily="66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062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NTPreCursivefk" panose="03000400000000000000" pitchFamily="66" charset="0"/>
                <a:cs typeface="Arial" panose="020B0604020202020204" pitchFamily="34" charset="0"/>
              </a:rPr>
              <a:t>What is in the Phonics Screening Check?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58834"/>
            <a:ext cx="8596668" cy="4482529"/>
          </a:xfrm>
        </p:spPr>
        <p:txBody>
          <a:bodyPr>
            <a:normAutofit/>
          </a:bodyPr>
          <a:lstStyle/>
          <a:p>
            <a:r>
              <a:rPr lang="en-US" sz="2200" dirty="0">
                <a:latin typeface="NTPreCursivefk" panose="03000400000000000000" pitchFamily="66" charset="0"/>
                <a:cs typeface="Arial" panose="020B0604020202020204" pitchFamily="34" charset="0"/>
              </a:rPr>
              <a:t>Children read 40 words</a:t>
            </a:r>
          </a:p>
          <a:p>
            <a:pPr marL="0" indent="0">
              <a:buNone/>
            </a:pPr>
            <a:endParaRPr lang="en-US" sz="2200" dirty="0">
              <a:latin typeface="NTPreCursivefk" panose="03000400000000000000" pitchFamily="66" charset="0"/>
              <a:cs typeface="Arial" panose="020B0604020202020204" pitchFamily="34" charset="0"/>
            </a:endParaRPr>
          </a:p>
          <a:p>
            <a:r>
              <a:rPr lang="en-US" sz="2200" dirty="0">
                <a:latin typeface="NTPreCursivefk" panose="03000400000000000000" pitchFamily="66" charset="0"/>
                <a:cs typeface="Arial" panose="020B0604020202020204" pitchFamily="34" charset="0"/>
              </a:rPr>
              <a:t>2 sections to the check, reading ‘real’ and ‘nonsense’ words</a:t>
            </a:r>
          </a:p>
          <a:p>
            <a:pPr marL="0" indent="0">
              <a:buNone/>
            </a:pPr>
            <a:endParaRPr lang="en-US" sz="2200" dirty="0">
              <a:latin typeface="NTPreCursivefk" panose="03000400000000000000" pitchFamily="66" charset="0"/>
              <a:cs typeface="Arial" panose="020B0604020202020204" pitchFamily="34" charset="0"/>
            </a:endParaRPr>
          </a:p>
          <a:p>
            <a:r>
              <a:rPr lang="en-US" sz="2200" dirty="0">
                <a:latin typeface="NTPreCursivefk" panose="03000400000000000000" pitchFamily="66" charset="0"/>
                <a:cs typeface="Arial" panose="020B0604020202020204" pitchFamily="34" charset="0"/>
              </a:rPr>
              <a:t>The checks takes about 5-10 minutes</a:t>
            </a:r>
          </a:p>
          <a:p>
            <a:endParaRPr lang="en-US" sz="2200" dirty="0">
              <a:latin typeface="NTPreCursivefk" panose="03000400000000000000" pitchFamily="66" charset="0"/>
              <a:cs typeface="Arial" panose="020B0604020202020204" pitchFamily="34" charset="0"/>
            </a:endParaRPr>
          </a:p>
          <a:p>
            <a:r>
              <a:rPr lang="en-US" sz="2200" dirty="0">
                <a:latin typeface="NTPreCursivefk" panose="03000400000000000000" pitchFamily="66" charset="0"/>
                <a:cs typeface="Arial" panose="020B0604020202020204" pitchFamily="34" charset="0"/>
              </a:rPr>
              <a:t>Familiar member of staff will administer the screening </a:t>
            </a:r>
          </a:p>
          <a:p>
            <a:pPr marL="0" indent="0">
              <a:buNone/>
            </a:pPr>
            <a:endParaRPr lang="en-US" sz="2200" dirty="0">
              <a:latin typeface="NTPreCursivefk" panose="03000400000000000000" pitchFamily="66" charset="0"/>
              <a:cs typeface="Arial" panose="020B0604020202020204" pitchFamily="34" charset="0"/>
            </a:endParaRPr>
          </a:p>
          <a:p>
            <a:r>
              <a:rPr lang="en-US" sz="2200" dirty="0">
                <a:latin typeface="NTPreCursivefk" panose="03000400000000000000" pitchFamily="66" charset="0"/>
                <a:cs typeface="Arial" panose="020B0604020202020204" pitchFamily="34" charset="0"/>
              </a:rPr>
              <a:t>Staff make it as ‘low key’ as possible – children will not be informed its a “test”</a:t>
            </a:r>
          </a:p>
          <a:p>
            <a:pPr marL="0" indent="0">
              <a:buNone/>
            </a:pPr>
            <a:endParaRPr lang="en-US" sz="2200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3066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4166"/>
            <a:ext cx="8596668" cy="2145911"/>
          </a:xfrm>
        </p:spPr>
        <p:txBody>
          <a:bodyPr>
            <a:noAutofit/>
          </a:bodyPr>
          <a:lstStyle/>
          <a:p>
            <a:r>
              <a:rPr lang="en-GB" dirty="0">
                <a:latin typeface="NTPreCursivefk" panose="03000400000000000000" pitchFamily="66" charset="0"/>
              </a:rPr>
              <a:t>How we teach phonics</a:t>
            </a:r>
            <a:br>
              <a:rPr lang="en-GB" dirty="0">
                <a:latin typeface="NTPreCursivefk" panose="03000400000000000000" pitchFamily="66" charset="0"/>
              </a:rPr>
            </a:br>
            <a:br>
              <a:rPr lang="en-GB" dirty="0">
                <a:latin typeface="NTPreCursivefk" panose="03000400000000000000" pitchFamily="66" charset="0"/>
              </a:rPr>
            </a:br>
            <a:r>
              <a:rPr lang="en-GB" dirty="0">
                <a:latin typeface="NTPreCursivefk" panose="03000400000000000000" pitchFamily="66" charset="0"/>
              </a:rPr>
              <a:t>Picture Phrases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CD0D21F-A000-0C45-A327-4C6AC6B070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45047" y="3199899"/>
            <a:ext cx="2030621" cy="276860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A30FA77-7827-2F4D-B53F-6699012E5E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334" y="3199899"/>
            <a:ext cx="1944805" cy="276860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50" name="Picture 2" descr="Read Write Inc.: Complex Speed Sounds Poster">
            <a:extLst>
              <a:ext uri="{FF2B5EF4-FFF2-40B4-BE49-F238E27FC236}">
                <a16:creationId xmlns:a16="http://schemas.microsoft.com/office/drawing/2014/main" id="{2CA061D4-2A61-48A6-95C6-363CD21305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6164" y="297608"/>
            <a:ext cx="3942368" cy="5541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5668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10" y="609600"/>
            <a:ext cx="8596668" cy="1320800"/>
          </a:xfrm>
        </p:spPr>
        <p:txBody>
          <a:bodyPr/>
          <a:lstStyle/>
          <a:p>
            <a:pPr algn="ctr"/>
            <a:r>
              <a:rPr lang="en-GB" dirty="0">
                <a:latin typeface="NTPreCursivefk" panose="03000400000000000000" pitchFamily="66" charset="0"/>
              </a:rPr>
              <a:t>Special Friends, Fred talk, Read the word</a:t>
            </a:r>
          </a:p>
        </p:txBody>
      </p:sp>
      <p:pic>
        <p:nvPicPr>
          <p:cNvPr id="1026" name="Picture 2" descr="Read Write Inc">
            <a:extLst>
              <a:ext uri="{FF2B5EF4-FFF2-40B4-BE49-F238E27FC236}">
                <a16:creationId xmlns:a16="http://schemas.microsoft.com/office/drawing/2014/main" id="{C1E33920-9FB3-490D-852B-687BDCED1E0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998" y="1930400"/>
            <a:ext cx="4447692" cy="444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9915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NTPreCursivefk" panose="03000400000000000000" pitchFamily="66" charset="0"/>
              </a:rPr>
              <a:t>Nonsense words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27521" t="17347" r="42300"/>
          <a:stretch/>
        </p:blipFill>
        <p:spPr bwMode="auto">
          <a:xfrm>
            <a:off x="1105592" y="1480457"/>
            <a:ext cx="3466407" cy="46329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/>
          <p:nvPr/>
        </p:nvPicPr>
        <p:blipFill rotWithShape="1">
          <a:blip r:embed="rId3"/>
          <a:srcRect l="27521" t="19827" r="43230"/>
          <a:stretch/>
        </p:blipFill>
        <p:spPr bwMode="auto">
          <a:xfrm>
            <a:off x="5519651" y="1480457"/>
            <a:ext cx="3180212" cy="46329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02761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NTPreCursivefk" panose="03000400000000000000" pitchFamily="66" charset="0"/>
              </a:rPr>
              <a:t>What can you do to help?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000" dirty="0">
                <a:latin typeface="NTPreCursivefk" panose="03000400000000000000" pitchFamily="66" charset="0"/>
              </a:rPr>
              <a:t>1. Use </a:t>
            </a:r>
            <a:r>
              <a:rPr lang="en-US" sz="3000" dirty="0">
                <a:latin typeface="NTPreCursivefk" panose="03000400000000000000" pitchFamily="66" charset="0"/>
              </a:rPr>
              <a:t>‘Special Friends’, ‘Fred Talk’, ‘read the word’ to read words</a:t>
            </a:r>
          </a:p>
          <a:p>
            <a:pPr marL="0" indent="0">
              <a:buNone/>
            </a:pPr>
            <a:endParaRPr lang="en-US" sz="3000" dirty="0">
              <a:latin typeface="NTPreCursivefk" panose="03000400000000000000" pitchFamily="66" charset="0"/>
            </a:endParaRPr>
          </a:p>
          <a:p>
            <a:r>
              <a:rPr lang="en-US" sz="3000" dirty="0">
                <a:latin typeface="NTPreCursivefk" panose="03000400000000000000" pitchFamily="66" charset="0"/>
              </a:rPr>
              <a:t>2.  </a:t>
            </a:r>
            <a:r>
              <a:rPr lang="en-GB" sz="3000" dirty="0">
                <a:latin typeface="NTPreCursivefk" panose="03000400000000000000" pitchFamily="66" charset="0"/>
              </a:rPr>
              <a:t>Practise reading sounds speedily - ‘review, review, review’</a:t>
            </a:r>
          </a:p>
          <a:p>
            <a:pPr marL="0" indent="0">
              <a:buNone/>
            </a:pPr>
            <a:endParaRPr lang="en-GB" sz="3000" dirty="0">
              <a:latin typeface="NTPreCursivefk" panose="03000400000000000000" pitchFamily="66" charset="0"/>
            </a:endParaRPr>
          </a:p>
          <a:p>
            <a:r>
              <a:rPr lang="en-GB" sz="3000" dirty="0">
                <a:latin typeface="NTPreCursivefk" panose="03000400000000000000" pitchFamily="66" charset="0"/>
              </a:rPr>
              <a:t>3.  </a:t>
            </a:r>
            <a:r>
              <a:rPr lang="en-US" sz="3000" dirty="0">
                <a:latin typeface="NTPreCursivefk" panose="03000400000000000000" pitchFamily="66" charset="0"/>
              </a:rPr>
              <a:t>Listen to your child read their reading book every day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4629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NTPreCursivefk" panose="03000400000000000000" pitchFamily="66" charset="0"/>
              </a:rPr>
              <a:t>Online 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06631"/>
            <a:ext cx="9406004" cy="483473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sz="2800" dirty="0">
                <a:latin typeface="NTPreCursivefk" panose="03000400000000000000" pitchFamily="66" charset="0"/>
                <a:hlinkClick r:id="rId2"/>
              </a:rPr>
              <a:t>https://home.oxfordowl.co.uk/reading/reading-schemes-oxford-levels/read-write-inc-phonics-guide/</a:t>
            </a:r>
            <a:endParaRPr lang="en-US" sz="28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endParaRPr lang="en-US" sz="2800" dirty="0">
              <a:latin typeface="NTPreCursivefk" panose="03000400000000000000" pitchFamily="66" charset="0"/>
            </a:endParaRPr>
          </a:p>
          <a:p>
            <a:r>
              <a:rPr lang="en-US" sz="2800" dirty="0">
                <a:latin typeface="NTPreCursivefk" panose="03000400000000000000" pitchFamily="66" charset="0"/>
                <a:hlinkClick r:id="rId3"/>
              </a:rPr>
              <a:t>https://www.gov.uk/government/publications/phonics-screening-check-information-for-parents/phonics-screening-check-2024-information-for-parents-text-only-version</a:t>
            </a:r>
            <a:endParaRPr lang="en-US" sz="28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endParaRPr lang="en-US" sz="2800" dirty="0">
              <a:latin typeface="NTPreCursivefk" panose="03000400000000000000" pitchFamily="66" charset="0"/>
            </a:endParaRPr>
          </a:p>
          <a:p>
            <a:r>
              <a:rPr lang="en-US" sz="2800" dirty="0">
                <a:latin typeface="NTPreCursivefk" panose="03000400000000000000" pitchFamily="66" charset="0"/>
              </a:rPr>
              <a:t>Ruth </a:t>
            </a:r>
            <a:r>
              <a:rPr lang="en-US" sz="2800" dirty="0" err="1">
                <a:latin typeface="NTPreCursivefk" panose="03000400000000000000" pitchFamily="66" charset="0"/>
              </a:rPr>
              <a:t>Miskin</a:t>
            </a:r>
            <a:r>
              <a:rPr lang="en-US" sz="2800" dirty="0">
                <a:latin typeface="NTPreCursivefk" panose="03000400000000000000" pitchFamily="66" charset="0"/>
              </a:rPr>
              <a:t> Parents’ Page:</a:t>
            </a:r>
            <a:br>
              <a:rPr lang="en-US" sz="2800" dirty="0">
                <a:latin typeface="NTPreCursivefk" panose="03000400000000000000" pitchFamily="66" charset="0"/>
              </a:rPr>
            </a:br>
            <a:r>
              <a:rPr lang="en-US" sz="2800" dirty="0">
                <a:latin typeface="NTPreCursivefk" panose="03000400000000000000" pitchFamily="66" charset="0"/>
                <a:hlinkClick r:id="rId4"/>
              </a:rPr>
              <a:t>https://www.ruthmiskin.com/parentsandcarers/</a:t>
            </a:r>
            <a:br>
              <a:rPr lang="en-US" dirty="0"/>
            </a:br>
            <a:endParaRPr lang="en-US" dirty="0"/>
          </a:p>
          <a:p>
            <a:endParaRPr lang="en-GB" dirty="0"/>
          </a:p>
        </p:txBody>
      </p:sp>
      <p:pic>
        <p:nvPicPr>
          <p:cNvPr id="4" name="Content Placeholder 5">
            <a:extLst>
              <a:ext uri="{FF2B5EF4-FFF2-40B4-BE49-F238E27FC236}">
                <a16:creationId xmlns:a16="http://schemas.microsoft.com/office/drawing/2014/main" id="{76EA9FC9-7C0E-4B04-9789-6565C9BEB0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1578" y="4150402"/>
            <a:ext cx="3992938" cy="2498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8588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67C6E-40CD-4C33-903A-D38F31430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NTPreCursivefk" panose="03000400000000000000" pitchFamily="66" charset="0"/>
              </a:rPr>
              <a:t>Online games to support phonics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68175C-E86D-49A4-9208-ABA47A9B6A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68545"/>
            <a:ext cx="8596668" cy="4372818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latin typeface="NTPreCursivefk" panose="03000400000000000000" pitchFamily="66" charset="0"/>
                <a:hlinkClick r:id="rId2"/>
              </a:rPr>
              <a:t>https://www.phonicsplay.co.uk/resources/phase/2/buried-treasure</a:t>
            </a:r>
            <a:endParaRPr lang="en-GB" sz="2400" dirty="0">
              <a:latin typeface="NTPreCursivefk" panose="03000400000000000000" pitchFamily="66" charset="0"/>
            </a:endParaRPr>
          </a:p>
          <a:p>
            <a:endParaRPr lang="en-GB" sz="2400" dirty="0">
              <a:latin typeface="NTPreCursivefk" panose="03000400000000000000" pitchFamily="66" charset="0"/>
            </a:endParaRPr>
          </a:p>
          <a:p>
            <a:r>
              <a:rPr lang="en-GB" sz="2400" dirty="0">
                <a:latin typeface="NTPreCursivefk" panose="03000400000000000000" pitchFamily="66" charset="0"/>
                <a:hlinkClick r:id="rId3"/>
              </a:rPr>
              <a:t>https://www.phonicsplay.co.uk/resources/phase/2/pick-a-picture</a:t>
            </a:r>
            <a:endParaRPr lang="en-GB" sz="2400" dirty="0">
              <a:latin typeface="NTPreCursivefk" panose="03000400000000000000" pitchFamily="66" charset="0"/>
            </a:endParaRPr>
          </a:p>
          <a:p>
            <a:endParaRPr lang="en-GB" sz="2400" dirty="0">
              <a:latin typeface="NTPreCursivefk" panose="03000400000000000000" pitchFamily="66" charset="0"/>
            </a:endParaRPr>
          </a:p>
          <a:p>
            <a:r>
              <a:rPr lang="en-GB" sz="2400" dirty="0">
                <a:latin typeface="NTPreCursivefk" panose="03000400000000000000" pitchFamily="66" charset="0"/>
                <a:hlinkClick r:id="rId4"/>
              </a:rPr>
              <a:t>https://www.phonicsplay.co.uk/resources/phase/2/picnic-on-pluto</a:t>
            </a:r>
            <a:endParaRPr lang="en-GB" sz="2400" dirty="0">
              <a:latin typeface="NTPreCursivefk" panose="03000400000000000000" pitchFamily="66" charset="0"/>
            </a:endParaRPr>
          </a:p>
          <a:p>
            <a:endParaRPr lang="en-GB" sz="2400" dirty="0">
              <a:latin typeface="NTPreCursivefk" panose="03000400000000000000" pitchFamily="66" charset="0"/>
            </a:endParaRPr>
          </a:p>
          <a:p>
            <a:r>
              <a:rPr lang="en-GB" sz="2400" dirty="0">
                <a:latin typeface="NTPreCursivefk" panose="03000400000000000000" pitchFamily="66" charset="0"/>
                <a:hlinkClick r:id="rId5"/>
              </a:rPr>
              <a:t>https://www.ictgames.com/mobilePage/helpAHedgehog/index.html</a:t>
            </a:r>
            <a:endParaRPr lang="en-GB" sz="24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endParaRPr lang="en-GB" sz="2400" dirty="0">
              <a:latin typeface="NTPreCursivefk" panose="03000400000000000000" pitchFamily="66" charset="0"/>
            </a:endParaRPr>
          </a:p>
          <a:p>
            <a:r>
              <a:rPr lang="en-GB" sz="2400" dirty="0">
                <a:latin typeface="NTPreCursivefk" panose="03000400000000000000" pitchFamily="66" charset="0"/>
                <a:hlinkClick r:id="rId6"/>
              </a:rPr>
              <a:t>https://www.ictgames.com/mobilePage/soundSayer/</a:t>
            </a:r>
            <a:endParaRPr lang="en-GB" sz="2400" dirty="0">
              <a:latin typeface="NTPreCursivefk" panose="03000400000000000000" pitchFamily="66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67195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NTPreCursivefk" panose="03000400000000000000" pitchFamily="66" charset="0"/>
                <a:cs typeface="Arial" panose="020B0604020202020204" pitchFamily="34" charset="0"/>
              </a:rPr>
              <a:t>Questions</a:t>
            </a:r>
            <a:r>
              <a:rPr lang="en-GB" dirty="0">
                <a:latin typeface="NTPreCursivefk" panose="03000400000000000000" pitchFamily="66" charset="0"/>
              </a:rPr>
              <a:t> </a:t>
            </a:r>
          </a:p>
        </p:txBody>
      </p:sp>
      <p:pic>
        <p:nvPicPr>
          <p:cNvPr id="6" name="Picture 2" descr="http://info.milestoneadvisors.net/Portals/142557/images/man-with-question-05.png">
            <a:extLst>
              <a:ext uri="{FF2B5EF4-FFF2-40B4-BE49-F238E27FC236}">
                <a16:creationId xmlns:a16="http://schemas.microsoft.com/office/drawing/2014/main" id="{81024F29-D784-4D89-B6F9-0D47590DF51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33263" y="1930400"/>
            <a:ext cx="3881437" cy="38814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8036667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670</TotalTime>
  <Words>363</Words>
  <Application>Microsoft Office PowerPoint</Application>
  <PresentationFormat>Widescreen</PresentationFormat>
  <Paragraphs>52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NTPreCursivefk</vt:lpstr>
      <vt:lpstr>Trebuchet MS</vt:lpstr>
      <vt:lpstr>Wingdings 3</vt:lpstr>
      <vt:lpstr>Facet</vt:lpstr>
      <vt:lpstr>Phonics Screening Check </vt:lpstr>
      <vt:lpstr>What is the phonics screening check?</vt:lpstr>
      <vt:lpstr>What is in the Phonics Screening Check?</vt:lpstr>
      <vt:lpstr>How we teach phonics  Picture Phrases</vt:lpstr>
      <vt:lpstr>Special Friends, Fred talk, Read the word</vt:lpstr>
      <vt:lpstr>Nonsense words</vt:lpstr>
      <vt:lpstr>What can you do to help?</vt:lpstr>
      <vt:lpstr>Online resources</vt:lpstr>
      <vt:lpstr>Online games to support phonics</vt:lpstr>
      <vt:lpstr>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Screening Check</dc:title>
  <dc:creator>Lorraine McVittie</dc:creator>
  <cp:lastModifiedBy>Gemma Spence</cp:lastModifiedBy>
  <cp:revision>29</cp:revision>
  <cp:lastPrinted>2022-05-18T10:26:35Z</cp:lastPrinted>
  <dcterms:created xsi:type="dcterms:W3CDTF">2019-04-01T10:21:40Z</dcterms:created>
  <dcterms:modified xsi:type="dcterms:W3CDTF">2026-01-21T19:30:26Z</dcterms:modified>
</cp:coreProperties>
</file>